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9" r:id="rId10"/>
    <p:sldId id="263" r:id="rId11"/>
    <p:sldId id="271" r:id="rId12"/>
    <p:sldId id="272" r:id="rId13"/>
    <p:sldId id="273" r:id="rId14"/>
    <p:sldId id="264" r:id="rId15"/>
    <p:sldId id="265" r:id="rId16"/>
    <p:sldId id="266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65" autoAdjust="0"/>
    <p:restoredTop sz="94660"/>
  </p:normalViewPr>
  <p:slideViewPr>
    <p:cSldViewPr snapToGrid="0" snapToObjects="1">
      <p:cViewPr varScale="1">
        <p:scale>
          <a:sx n="52" d="100"/>
          <a:sy n="52" d="100"/>
        </p:scale>
        <p:origin x="902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232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37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560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253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145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063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28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80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45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390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858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9145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     </a:t>
            </a:r>
            <a:r>
              <a:rPr sz="4000" dirty="0"/>
              <a:t>Interim Capstone</a:t>
            </a:r>
            <a:r>
              <a:rPr lang="en-IN" sz="4000" dirty="0"/>
              <a:t> </a:t>
            </a:r>
            <a:r>
              <a:rPr sz="4000" dirty="0"/>
              <a:t>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4"/>
            <a:ext cx="7613117" cy="40233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dirty="0"/>
              <a:t>Project Title: </a:t>
            </a:r>
            <a:r>
              <a:rPr lang="en-US" dirty="0"/>
              <a:t>“</a:t>
            </a:r>
            <a:r>
              <a:rPr lang="en-US" b="1" dirty="0"/>
              <a:t>The Impact of Generative AI on Enterprise Workforces</a:t>
            </a:r>
            <a:r>
              <a:rPr lang="en-US" dirty="0"/>
              <a:t>”</a:t>
            </a:r>
            <a:endParaRPr dirty="0"/>
          </a:p>
          <a:p>
            <a:pPr>
              <a:lnSpc>
                <a:spcPct val="150000"/>
              </a:lnSpc>
            </a:pPr>
            <a:r>
              <a:rPr dirty="0"/>
              <a:t>Batch: Post Graduate Program in Data Science (GenAI Specialization)</a:t>
            </a:r>
          </a:p>
          <a:p>
            <a:pPr>
              <a:lnSpc>
                <a:spcPct val="150000"/>
              </a:lnSpc>
            </a:pPr>
            <a:r>
              <a:rPr dirty="0"/>
              <a:t>Team Members: B. Sai Tejaswini, Shivam Dhar, Yash N, Darshan M Goswami, Keerthi Shetty</a:t>
            </a:r>
          </a:p>
          <a:p>
            <a:pPr>
              <a:lnSpc>
                <a:spcPct val="150000"/>
              </a:lnSpc>
            </a:pPr>
            <a:r>
              <a:rPr dirty="0"/>
              <a:t>Mentor: Vibha Santhanam</a:t>
            </a:r>
          </a:p>
          <a:p>
            <a:pPr>
              <a:lnSpc>
                <a:spcPct val="150000"/>
              </a:lnSpc>
            </a:pPr>
            <a:r>
              <a:rPr dirty="0"/>
              <a:t>Group No: 2</a:t>
            </a:r>
          </a:p>
        </p:txBody>
      </p:sp>
      <p:pic>
        <p:nvPicPr>
          <p:cNvPr id="1026" name="Picture 2" descr="Generative AI Agents and Their Impact on the Workforce">
            <a:extLst>
              <a:ext uri="{FF2B5EF4-FFF2-40B4-BE49-F238E27FC236}">
                <a16:creationId xmlns:a16="http://schemas.microsoft.com/office/drawing/2014/main" id="{63532705-A8C2-1D2F-FD7F-453E6124EB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69"/>
          <a:stretch>
            <a:fillRect/>
          </a:stretch>
        </p:blipFill>
        <p:spPr bwMode="auto">
          <a:xfrm>
            <a:off x="4247535" y="3749992"/>
            <a:ext cx="4532672" cy="2250957"/>
          </a:xfrm>
          <a:prstGeom prst="rect">
            <a:avLst/>
          </a:prstGeom>
          <a:noFill/>
          <a:effectLst>
            <a:glow>
              <a:schemeClr val="bg1">
                <a:alpha val="40000"/>
              </a:schemeClr>
            </a:glow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Proposed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4"/>
            <a:ext cx="7543800" cy="3473518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Classification (Sentiment &amp; Productivity Buckets):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Logistic Regression (baseline)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Random Forest, Decision Tree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Gradient Boosting / </a:t>
            </a:r>
            <a:r>
              <a:rPr sz="1600" dirty="0" err="1"/>
              <a:t>XGBoost</a:t>
            </a:r>
            <a:endParaRPr sz="1600" dirty="0"/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Text Analysis (Sentiment):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VADER / </a:t>
            </a:r>
            <a:r>
              <a:rPr sz="1600" dirty="0" err="1"/>
              <a:t>TextBlob</a:t>
            </a:r>
            <a:r>
              <a:rPr sz="1600" dirty="0"/>
              <a:t> (lexicon-based)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TF-IDF + ML classifiers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Regression (optional):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Predicting actual productivity % change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3E374-7B16-7549-46EB-0B6A30DBB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310C2-D6D0-1556-0ADC-8D957721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Proposed Models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51C2D1-476C-6502-C47A-D4AE50C93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483" y="1913656"/>
            <a:ext cx="7750277" cy="398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86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41212-05B9-3E5D-5B07-CC770B603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9B730-8D41-87FC-5517-0CB24C3F5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4000" dirty="0"/>
              <a:t>Proposed Models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7A384F-6747-0D00-58E9-884F16DE1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77" y="1992999"/>
            <a:ext cx="8278762" cy="338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14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981038-1349-70C2-B38E-39CA5D565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800F5-6D56-0A12-C716-C0718C676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4000" dirty="0"/>
              <a:t>Proposed Models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F5DDC6F-4355-FDEF-4A63-847AFE3C4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84" y="2301862"/>
            <a:ext cx="7796599" cy="317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135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&amp; Mitigation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704" y="2153265"/>
            <a:ext cx="3224736" cy="2723535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1600" dirty="0"/>
              <a:t>Very low predictive performance in 3-class productivity models (~33% accuracy, near random).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dirty="0"/>
              <a:t>Bias toward “Medium” class → High &amp; Low productivity cases misclassified.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dirty="0"/>
              <a:t>Weak signal from structured features (Training Hours ↔ Productivity ≈ no correlation).Noisy / short employee feedback text → limited NLP value.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dirty="0"/>
              <a:t>Overlap &amp; imbalance across productivity and sentiment classes.</a:t>
            </a:r>
            <a:endParaRPr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8902B3-918C-3095-32E5-4C76936D2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0415" y="1927123"/>
            <a:ext cx="4292990" cy="40505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Solution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07E3F7-56DE-2625-A445-8E3F72B8CF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721" t="8992" r="-1"/>
          <a:stretch>
            <a:fillRect/>
          </a:stretch>
        </p:blipFill>
        <p:spPr>
          <a:xfrm>
            <a:off x="822960" y="1868130"/>
            <a:ext cx="6885529" cy="420077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Expected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4"/>
            <a:ext cx="7937582" cy="402336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sz="1600" dirty="0"/>
              <a:t>- Predict</a:t>
            </a:r>
            <a:r>
              <a:rPr lang="en-IN" sz="1600" dirty="0"/>
              <a:t> productivity impact (Low/Medium/High).</a:t>
            </a:r>
            <a:endParaRPr sz="1600" dirty="0"/>
          </a:p>
          <a:p>
            <a:pPr>
              <a:lnSpc>
                <a:spcPct val="150000"/>
              </a:lnSpc>
            </a:pPr>
            <a:r>
              <a:rPr sz="1600" dirty="0"/>
              <a:t>- Predict </a:t>
            </a:r>
            <a:r>
              <a:rPr lang="en-IN" sz="1600" dirty="0"/>
              <a:t>employee sentiment</a:t>
            </a:r>
            <a:r>
              <a:rPr sz="1600" dirty="0"/>
              <a:t>(</a:t>
            </a:r>
            <a:r>
              <a:rPr lang="en-IN" sz="1600" dirty="0"/>
              <a:t>Positive</a:t>
            </a:r>
            <a:r>
              <a:rPr sz="1600" dirty="0"/>
              <a:t>/</a:t>
            </a:r>
            <a:r>
              <a:rPr lang="en-IN" sz="1600" dirty="0"/>
              <a:t>Negative</a:t>
            </a:r>
            <a:r>
              <a:rPr sz="1600" dirty="0"/>
              <a:t>/</a:t>
            </a:r>
            <a:r>
              <a:rPr lang="en-IN" sz="1600" dirty="0"/>
              <a:t>Neutral</a:t>
            </a:r>
            <a:r>
              <a:rPr sz="1600" dirty="0"/>
              <a:t>).</a:t>
            </a:r>
          </a:p>
          <a:p>
            <a:pPr>
              <a:lnSpc>
                <a:spcPct val="150000"/>
              </a:lnSpc>
            </a:pPr>
            <a:r>
              <a:rPr sz="1600" dirty="0"/>
              <a:t>- Identify key factors driving productivity change.</a:t>
            </a:r>
          </a:p>
          <a:p>
            <a:pPr>
              <a:lnSpc>
                <a:spcPct val="150000"/>
              </a:lnSpc>
            </a:pPr>
            <a:r>
              <a:rPr sz="1600" dirty="0"/>
              <a:t>- Provide organizations with insights to shape HR and AI adoption strategies.</a:t>
            </a:r>
          </a:p>
          <a:p>
            <a:pPr>
              <a:lnSpc>
                <a:spcPct val="150000"/>
              </a:lnSpc>
            </a:pPr>
            <a:r>
              <a:rPr sz="1600" dirty="0"/>
              <a:t>- Create foundation for future workforce analytics solutions.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4714" y="198113"/>
            <a:ext cx="7543800" cy="1450757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  <p:sp>
        <p:nvSpPr>
          <p:cNvPr id="4" name="AutoShape 2" descr="Any questions Stock Photos, Royalty Free Any questions Images |  Depositphotos">
            <a:extLst>
              <a:ext uri="{FF2B5EF4-FFF2-40B4-BE49-F238E27FC236}">
                <a16:creationId xmlns:a16="http://schemas.microsoft.com/office/drawing/2014/main" id="{3AC6A636-DD8B-0DBA-5D2F-576F908AB2B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458065" y="3276599"/>
            <a:ext cx="2266335" cy="2266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054" name="Picture 6" descr="Any Questions Vector Art, Icons, and Graphics for Free Download">
            <a:extLst>
              <a:ext uri="{FF2B5EF4-FFF2-40B4-BE49-F238E27FC236}">
                <a16:creationId xmlns:a16="http://schemas.microsoft.com/office/drawing/2014/main" id="{D7AD27B9-3556-138D-D95E-F85E3B0EC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046" y="1641989"/>
            <a:ext cx="4227870" cy="422787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sz="4000" dirty="0"/>
              <a:t>Problem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4"/>
            <a:ext cx="4810924" cy="402336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sz="1600" dirty="0"/>
              <a:t>Business Problem: Impact of Generative AI (</a:t>
            </a:r>
            <a:r>
              <a:rPr sz="1600" dirty="0" err="1"/>
              <a:t>GenAI</a:t>
            </a:r>
            <a:r>
              <a:rPr sz="1600" dirty="0"/>
              <a:t>) adoption on workforce productivity, job roles, and employee sentiment remains unclear.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sz="1600" dirty="0"/>
              <a:t>Impact: Provides organizations with actionable insights to guide HR strategy and AI adoption.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 dirty="0"/>
              <a:t>Key Challenges: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Capturing both structured metrics and unstructured sentiment.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Handling class imbalance in sentiment categories.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 dirty="0"/>
              <a:t>- Ensuring interpretability of predictions.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B4348-C869-0A20-04C0-715E758F3C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785" b="10681"/>
          <a:stretch>
            <a:fillRect/>
          </a:stretch>
        </p:blipFill>
        <p:spPr>
          <a:xfrm>
            <a:off x="5766585" y="2195762"/>
            <a:ext cx="2922272" cy="302516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softEdge rad="63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Project Justification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1" y="2045109"/>
            <a:ext cx="4103000" cy="3608439"/>
          </a:xfr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 dirty="0"/>
              <a:t>Commercial Value: Helps organizations balance productivity gains with employee well-being.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 dirty="0"/>
              <a:t>Strategic Insight: Provides HR teams data-driven visibility into GenAI’s impact on employees.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 dirty="0"/>
              <a:t>Academic &amp; Social Value: Advances research on workforce transformation, AI adoption, and employee sentiment.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41ECB1-113D-EB2D-6C62-6EED8E64C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344" y="2251586"/>
            <a:ext cx="3566389" cy="3106995"/>
          </a:xfrm>
          <a:prstGeom prst="rect">
            <a:avLst/>
          </a:prstGeom>
          <a:effectLst>
            <a:softEdge rad="3175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Dataset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426306" cy="4023360"/>
          </a:xfr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sz="1600" dirty="0"/>
              <a:t>Source: Kaggle – Enterprise GenAI Adoption &amp; Workforce Impact Dataset (~100K rows, 10 columns).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sz="1600" dirty="0"/>
              <a:t>Features: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sz="1600" dirty="0"/>
              <a:t>- Company, Industry, Country, GenAI Tool.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sz="1600" dirty="0"/>
              <a:t>- Adoption Year, Employees Impacted, New Roles, Training Hours.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sz="1600" dirty="0"/>
              <a:t>- Productivity Change (%).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sz="1600" dirty="0"/>
              <a:t>- Employee Sentiment (text).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sz="1600" dirty="0"/>
              <a:t>Target Variables: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sz="1600" dirty="0"/>
              <a:t>- Sentiment Classification → Positive / Neutral / Negative.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sz="1600" dirty="0"/>
              <a:t>- Productivity Impact → Low / Medium / High.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Dictionary &amp; Variable Categorization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025444"/>
            <a:ext cx="3749041" cy="383458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sz="1600" dirty="0"/>
              <a:t>Categorical (5): Company, Industry, Country, </a:t>
            </a:r>
            <a:r>
              <a:rPr sz="1600" dirty="0" err="1"/>
              <a:t>GenAI</a:t>
            </a:r>
            <a:r>
              <a:rPr sz="1600" dirty="0"/>
              <a:t> Tool, Employee Sentiment.</a:t>
            </a:r>
          </a:p>
          <a:p>
            <a:pPr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sz="1600" dirty="0"/>
              <a:t>Numerical (5): Adoption Year, Employees Impacted, New Roles, Training Hours, Productivity Change (%).</a:t>
            </a:r>
          </a:p>
          <a:p>
            <a:pPr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sz="1600" dirty="0"/>
              <a:t>Issues Identified:</a:t>
            </a:r>
          </a:p>
          <a:p>
            <a:pPr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sz="1600" dirty="0"/>
              <a:t>- High dimensionality in text data.</a:t>
            </a:r>
          </a:p>
          <a:p>
            <a:pPr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sz="1600" dirty="0"/>
              <a:t>- Imbalanced sentiment classes.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89707C-C4E3-F603-0446-66B7AB6C6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639" y="2123768"/>
            <a:ext cx="4091806" cy="3592586"/>
          </a:xfrm>
          <a:prstGeom prst="rect">
            <a:avLst/>
          </a:prstGeom>
          <a:effectLst>
            <a:softEdge rad="31750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Preprocessing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1" y="2064773"/>
            <a:ext cx="3994845" cy="3991898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 dirty="0"/>
              <a:t>Missing Values: None (100% complete dataset).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 dirty="0"/>
              <a:t>Encoding: Label Encoding for categorical, TF-IDF for sentiment text.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 dirty="0"/>
              <a:t>Scaling: </a:t>
            </a:r>
            <a:r>
              <a:rPr sz="1600" dirty="0" err="1"/>
              <a:t>StandardScaler</a:t>
            </a:r>
            <a:r>
              <a:rPr sz="1600" dirty="0"/>
              <a:t> for numeric features.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 dirty="0"/>
              <a:t>Text Processing: Tokenization, </a:t>
            </a:r>
            <a:r>
              <a:rPr sz="1600" dirty="0" err="1"/>
              <a:t>stopword</a:t>
            </a:r>
            <a:r>
              <a:rPr sz="1600" dirty="0"/>
              <a:t> removal, sentiment polarity scoring.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 dirty="0"/>
              <a:t>Feature Engineering: Combined structured + textual features for modeling.</a:t>
            </a:r>
          </a:p>
        </p:txBody>
      </p:sp>
      <p:sp>
        <p:nvSpPr>
          <p:cNvPr id="4" name="AutoShape 2" descr="Preprocessing Text Data - FasterCapital">
            <a:extLst>
              <a:ext uri="{FF2B5EF4-FFF2-40B4-BE49-F238E27FC236}">
                <a16:creationId xmlns:a16="http://schemas.microsoft.com/office/drawing/2014/main" id="{1918E028-9821-244F-0EDD-0CC0558ED4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72864" y="3502742"/>
            <a:ext cx="1128252" cy="1128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56FD5E-DF80-8500-1D6D-2F114A74C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151" y="2222091"/>
            <a:ext cx="3775743" cy="3431458"/>
          </a:xfrm>
          <a:prstGeom prst="rect">
            <a:avLst/>
          </a:prstGeom>
          <a:effectLst>
            <a:softEdge rad="3175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EDA Highlights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4"/>
            <a:ext cx="7543800" cy="402336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Adoption Trends: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Years range from 2022–2024 (peak in 2023).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Workforce Impact: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Employees impacted range 100–20,000.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Average productivity change ~15–20%.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Sentiment Distribution: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Positive ~</a:t>
            </a:r>
            <a:r>
              <a:rPr lang="en-IN" sz="1600" dirty="0"/>
              <a:t>23</a:t>
            </a:r>
            <a:r>
              <a:rPr sz="1600" dirty="0"/>
              <a:t>%, Neutral ~</a:t>
            </a:r>
            <a:r>
              <a:rPr lang="en-IN" sz="1600" dirty="0"/>
              <a:t>54</a:t>
            </a:r>
            <a:r>
              <a:rPr sz="1600" dirty="0"/>
              <a:t>%, Negative ~</a:t>
            </a:r>
            <a:r>
              <a:rPr lang="en-IN" sz="1600" dirty="0"/>
              <a:t>23</a:t>
            </a:r>
            <a:r>
              <a:rPr sz="1600" dirty="0"/>
              <a:t>%.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Correlations: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Training Hours ↔ Productivity Change.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1600" dirty="0"/>
              <a:t>- New Roles Created ↔ Employee Sentiment (positive shift).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57CF2-466D-6FA0-A2A9-DE3786A4C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C8BFD-FB46-24F1-AF73-02D360CFB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EDA Highlights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75162E-7AB6-A322-9F31-D399BC6C02F8}"/>
              </a:ext>
            </a:extLst>
          </p:cNvPr>
          <p:cNvSpPr txBox="1"/>
          <p:nvPr/>
        </p:nvSpPr>
        <p:spPr>
          <a:xfrm>
            <a:off x="1111045" y="5441820"/>
            <a:ext cx="6538451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1600" dirty="0"/>
              <a:t>Sentiment Distribution:- Positive ~23% , Neutral ~54% ,  Negative ~23%.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ED2DC7-6AC5-0AE7-CAD5-D18E0AAB9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470" y="1818968"/>
            <a:ext cx="6343233" cy="3211620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283235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9C88FF-58E8-9409-060C-111B08960A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8237B-6860-5984-ABBB-3D5B6572A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EDA Highlights</a:t>
            </a:r>
            <a:r>
              <a:rPr lang="en-IN" dirty="0"/>
              <a:t>(Correlation)</a:t>
            </a: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943FDC1-949E-B802-078A-B3C3E4B43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168" y="1828800"/>
            <a:ext cx="6057759" cy="28415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C5748F-8CFD-8332-41AD-F5A9E3372CA1}"/>
              </a:ext>
            </a:extLst>
          </p:cNvPr>
          <p:cNvSpPr txBox="1"/>
          <p:nvPr/>
        </p:nvSpPr>
        <p:spPr>
          <a:xfrm>
            <a:off x="2166783" y="4673511"/>
            <a:ext cx="5462557" cy="13849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/>
              <a:t>Correlations: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/>
              <a:t>- Training Hours ↔ Productivity Change.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1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400" dirty="0"/>
              <a:t>N</a:t>
            </a:r>
            <a:r>
              <a:rPr lang="en-US" sz="1400" b="0" i="0" dirty="0">
                <a:effectLst/>
              </a:rPr>
              <a:t>umeric predictors do not directly correlate linearly with productivity change.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400" b="0" i="0" dirty="0">
                <a:effectLst/>
              </a:rPr>
              <a:t>However — low correlation ≠ no relationship</a:t>
            </a:r>
          </a:p>
        </p:txBody>
      </p:sp>
    </p:spTree>
    <p:extLst>
      <p:ext uri="{BB962C8B-B14F-4D97-AF65-F5344CB8AC3E}">
        <p14:creationId xmlns:p14="http://schemas.microsoft.com/office/powerpoint/2010/main" val="313760201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0E425F4-5EC0-41B7-AAB5-EEF98A57CAB9}">
  <we:reference id="wa200005566" version="3.0.0.3" store="en-U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427</TotalTime>
  <Words>659</Words>
  <Application>Microsoft Office PowerPoint</Application>
  <PresentationFormat>On-screen Show (4:3)</PresentationFormat>
  <Paragraphs>84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Wingdings</vt:lpstr>
      <vt:lpstr>Retrospect</vt:lpstr>
      <vt:lpstr>     Interim Capstone Presentation</vt:lpstr>
      <vt:lpstr>Problem Definition</vt:lpstr>
      <vt:lpstr>Project Justification</vt:lpstr>
      <vt:lpstr>Dataset Overview</vt:lpstr>
      <vt:lpstr>Data Dictionary &amp; Variable Categorization</vt:lpstr>
      <vt:lpstr>Data Preprocessing</vt:lpstr>
      <vt:lpstr>EDA Highlights</vt:lpstr>
      <vt:lpstr>EDA Highlights</vt:lpstr>
      <vt:lpstr>EDA Highlights(Correlation)</vt:lpstr>
      <vt:lpstr>Proposed Models</vt:lpstr>
      <vt:lpstr>Proposed Models</vt:lpstr>
      <vt:lpstr>Proposed Models</vt:lpstr>
      <vt:lpstr>Proposed Models</vt:lpstr>
      <vt:lpstr>Challenges &amp; Mitigation</vt:lpstr>
      <vt:lpstr>Solution Architecture</vt:lpstr>
      <vt:lpstr>Expected Outcomes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Interim Capstone Presentation</dc:title>
  <dc:subject/>
  <dc:creator>SAI</dc:creator>
  <cp:keywords/>
  <dc:description>generated using python-pptx</dc:description>
  <cp:lastModifiedBy>Darshan Goswami</cp:lastModifiedBy>
  <cp:revision>14</cp:revision>
  <dcterms:created xsi:type="dcterms:W3CDTF">2013-01-27T09:14:16Z</dcterms:created>
  <dcterms:modified xsi:type="dcterms:W3CDTF">2025-09-07T15:31:10Z</dcterms:modified>
  <cp:category/>
</cp:coreProperties>
</file>

<file path=docProps/thumbnail.jpeg>
</file>